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01" r:id="rId2"/>
    <p:sldId id="302" r:id="rId3"/>
    <p:sldId id="304" r:id="rId4"/>
    <p:sldId id="256" r:id="rId5"/>
    <p:sldId id="271" r:id="rId6"/>
    <p:sldId id="294" r:id="rId7"/>
    <p:sldId id="295" r:id="rId8"/>
    <p:sldId id="265" r:id="rId9"/>
    <p:sldId id="264" r:id="rId10"/>
    <p:sldId id="266" r:id="rId11"/>
    <p:sldId id="267" r:id="rId12"/>
    <p:sldId id="268" r:id="rId13"/>
    <p:sldId id="269" r:id="rId14"/>
    <p:sldId id="275" r:id="rId15"/>
    <p:sldId id="291" r:id="rId16"/>
    <p:sldId id="312" r:id="rId17"/>
    <p:sldId id="276" r:id="rId18"/>
    <p:sldId id="298" r:id="rId19"/>
    <p:sldId id="278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2" r:id="rId28"/>
    <p:sldId id="300" r:id="rId29"/>
    <p:sldId id="303" r:id="rId30"/>
    <p:sldId id="307" r:id="rId31"/>
    <p:sldId id="308" r:id="rId32"/>
    <p:sldId id="309" r:id="rId33"/>
    <p:sldId id="306" r:id="rId34"/>
    <p:sldId id="310" r:id="rId35"/>
    <p:sldId id="305" r:id="rId36"/>
    <p:sldId id="293" r:id="rId37"/>
    <p:sldId id="297" r:id="rId38"/>
    <p:sldId id="31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7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942D6-0552-473E-8743-A8E9A7F141B6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9E7FB-5482-4D29-9989-9F6C360742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CDDCE-D6AC-4D0B-9F0F-460BBA4686DC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764D9-6848-4674-ACDF-2EF4644A5B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4416AA-3C9C-408B-A6DE-94E07456DEC9}" type="slidenum">
              <a:rPr lang="en-US" smtClean="0">
                <a:ea typeface="ＭＳ Ｐゴシック" charset="-128"/>
              </a:rPr>
              <a:pPr/>
              <a:t>19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C8324F-09B4-44AE-991F-8666ABF5C4BE}" type="slidenum">
              <a:rPr lang="en-US" smtClean="0">
                <a:ea typeface="ＭＳ Ｐゴシック" charset="-128"/>
              </a:rPr>
              <a:pPr/>
              <a:t>20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3E2FA-EB00-4715-B582-79A69EC3DAE8}" type="slidenum">
              <a:rPr lang="en-US" smtClean="0">
                <a:ea typeface="ＭＳ Ｐゴシック" charset="-128"/>
              </a:rPr>
              <a:pPr/>
              <a:t>21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C5EAE-81B1-4FC3-9EE3-C56C058AC911}" type="slidenum">
              <a:rPr lang="en-US" smtClean="0">
                <a:ea typeface="ＭＳ Ｐゴシック" charset="-128"/>
              </a:rPr>
              <a:pPr/>
              <a:t>22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62C54-E486-4B28-9307-CDB491BA79F0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D9C3A4-E234-4BA6-996A-11FF1DC5F2CF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AA547-5FED-41BA-AB2A-0210BEECAC0E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2EDEB2-2B3E-4BA8-BD79-2F1760810C9F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OBI tutorial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ICBO 2011</a:t>
            </a:r>
          </a:p>
          <a:p>
            <a:r>
              <a:rPr lang="en-US" sz="2800" dirty="0" smtClean="0"/>
              <a:t>7/27/2011, Buffalo, NY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realizes a ‘plan specification’ which includes an ‘objective specification’ (describing the desired endpoint)</a:t>
            </a:r>
          </a:p>
          <a:p>
            <a:r>
              <a:rPr lang="en-US" sz="2400" dirty="0" smtClean="0"/>
              <a:t>has specified inputs and outputs </a:t>
            </a:r>
            <a:br>
              <a:rPr lang="en-US" sz="2400" dirty="0" smtClean="0"/>
            </a:br>
            <a:r>
              <a:rPr lang="en-US" sz="2400" dirty="0" smtClean="0"/>
              <a:t>(=participants called out in the specification)</a:t>
            </a:r>
          </a:p>
          <a:p>
            <a:r>
              <a:rPr lang="en-US" sz="2400" dirty="0" smtClean="0"/>
              <a:t>high level classes: </a:t>
            </a:r>
          </a:p>
          <a:p>
            <a:pPr lvl="1"/>
            <a:r>
              <a:rPr lang="en-US" sz="2000" dirty="0" smtClean="0"/>
              <a:t>material processing (input: material, output: material)</a:t>
            </a:r>
          </a:p>
          <a:p>
            <a:pPr lvl="1"/>
            <a:r>
              <a:rPr lang="en-US" sz="2000" dirty="0" smtClean="0"/>
              <a:t>assay (input: material, output: data item)</a:t>
            </a:r>
          </a:p>
          <a:p>
            <a:pPr lvl="1"/>
            <a:r>
              <a:rPr lang="en-US" sz="2000" dirty="0" smtClean="0"/>
              <a:t>data transformation (</a:t>
            </a:r>
            <a:r>
              <a:rPr lang="en-US" sz="2000" dirty="0" err="1" smtClean="0"/>
              <a:t>input:data</a:t>
            </a:r>
            <a:r>
              <a:rPr lang="en-US" sz="2000" dirty="0" smtClean="0"/>
              <a:t> item </a:t>
            </a:r>
            <a:r>
              <a:rPr lang="en-US" sz="2000" dirty="0" err="1" smtClean="0"/>
              <a:t>output:data</a:t>
            </a:r>
            <a:r>
              <a:rPr lang="en-US" sz="2000" dirty="0" smtClean="0"/>
              <a:t> item)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gure 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19268"/>
            <a:ext cx="9067800" cy="55098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content 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Defined in IAO, a separate effort spawned from OBI, that is still tightly interlinked</a:t>
            </a:r>
          </a:p>
          <a:p>
            <a:r>
              <a:rPr lang="en-US" sz="2800" dirty="0" smtClean="0"/>
              <a:t>every information content entity </a:t>
            </a:r>
            <a:r>
              <a:rPr lang="en-US" sz="2800" dirty="0" err="1" smtClean="0"/>
              <a:t>is_about</a:t>
            </a:r>
            <a:r>
              <a:rPr lang="en-US" sz="2800" dirty="0" smtClean="0"/>
              <a:t> something</a:t>
            </a:r>
          </a:p>
          <a:p>
            <a:r>
              <a:rPr lang="en-US" sz="2800" dirty="0" smtClean="0"/>
              <a:t>Examples: plan specification, journal article, data item</a:t>
            </a:r>
          </a:p>
          <a:p>
            <a:r>
              <a:rPr lang="en-US" sz="2800" dirty="0" smtClean="0"/>
              <a:t>OBI subclasses these, e.g.: study design, dependent variable specification, measurement datum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 – specimen role, author role</a:t>
            </a:r>
          </a:p>
          <a:p>
            <a:r>
              <a:rPr lang="en-US" sz="2800" dirty="0" smtClean="0"/>
              <a:t>functions – contain function, measurement function</a:t>
            </a:r>
          </a:p>
          <a:p>
            <a:r>
              <a:rPr lang="en-US" sz="2800" dirty="0" smtClean="0"/>
              <a:t>organizations – manufacturer, regulatory agency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OBI is a multi-community project driven by the practical needs of its members with the goal to build a high quality, interoperable reference ontology</a:t>
            </a:r>
          </a:p>
          <a:p>
            <a:r>
              <a:rPr lang="en-US" sz="2800" dirty="0" smtClean="0"/>
              <a:t>OBI high level classes are in place - solidified over several years - that cover all aspects of biomedical investigations</a:t>
            </a:r>
          </a:p>
          <a:p>
            <a:r>
              <a:rPr lang="en-US" sz="2800" dirty="0" smtClean="0"/>
              <a:t>OBI is expanded to enable member applications and based on term requests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application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9067800" cy="4525963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IEDB - a manually </a:t>
            </a:r>
            <a:r>
              <a:rPr lang="en-US" sz="2400" i="1" dirty="0" err="1" smtClean="0"/>
              <a:t>curated</a:t>
            </a:r>
            <a:r>
              <a:rPr lang="en-US" sz="2400" i="1" dirty="0" smtClean="0"/>
              <a:t> database  of epitope defining experiments</a:t>
            </a:r>
          </a:p>
          <a:p>
            <a:pPr lvl="1"/>
            <a:r>
              <a:rPr lang="en-US" sz="2400" dirty="0" smtClean="0"/>
              <a:t>Using OBI to replace a controlled vocabulary, resulting in improved consistency, documentation and queries </a:t>
            </a:r>
          </a:p>
          <a:p>
            <a:r>
              <a:rPr lang="en-US" sz="2400" i="1" dirty="0" err="1" smtClean="0"/>
              <a:t>EuPathDB</a:t>
            </a:r>
            <a:r>
              <a:rPr lang="en-US" sz="2400" i="1" dirty="0" smtClean="0"/>
              <a:t> - annotation of genomic-scale eukaryotic pathogen datasets</a:t>
            </a:r>
          </a:p>
          <a:p>
            <a:pPr lvl="1"/>
            <a:r>
              <a:rPr lang="en-US" sz="2400" dirty="0" smtClean="0"/>
              <a:t>Designing a data submission form using OBI resulting in consistent and rich data entry with reduced user effort</a:t>
            </a:r>
          </a:p>
          <a:p>
            <a:r>
              <a:rPr lang="en-US" sz="2400" i="1" dirty="0" smtClean="0"/>
              <a:t>eagle-</a:t>
            </a:r>
            <a:r>
              <a:rPr lang="en-US" sz="2400" i="1" dirty="0" err="1" smtClean="0"/>
              <a:t>i</a:t>
            </a:r>
            <a:r>
              <a:rPr lang="en-US" sz="2400" i="1" dirty="0" smtClean="0"/>
              <a:t>  - representation of research resources</a:t>
            </a:r>
          </a:p>
          <a:p>
            <a:pPr lvl="1"/>
            <a:r>
              <a:rPr lang="en-US" sz="2400" dirty="0" smtClean="0"/>
              <a:t>Using OBI as a basis to develop a new, interoperable annotation of research resources</a:t>
            </a:r>
          </a:p>
          <a:p>
            <a:r>
              <a:rPr lang="en-US" sz="2400" i="1" dirty="0" smtClean="0"/>
              <a:t>Evidence Code Ontology </a:t>
            </a:r>
          </a:p>
          <a:p>
            <a:pPr lvl="1"/>
            <a:r>
              <a:rPr lang="en-US" sz="2400" dirty="0" smtClean="0"/>
              <a:t>Linking to OBI  to guide the development of an existing ontology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ISA – tools infrastructure </a:t>
            </a:r>
            <a:br>
              <a:rPr lang="en-US" sz="3600" dirty="0" smtClean="0"/>
            </a:br>
            <a:r>
              <a:rPr lang="en-US" sz="3600" dirty="0" smtClean="0"/>
              <a:t>(Philippe </a:t>
            </a:r>
            <a:r>
              <a:rPr lang="en-US" sz="3600" dirty="0" err="1" smtClean="0"/>
              <a:t>Rocca</a:t>
            </a:r>
            <a:r>
              <a:rPr lang="en-US" sz="3600" dirty="0" smtClean="0"/>
              <a:t>-Serra, could not </a:t>
            </a:r>
            <a:r>
              <a:rPr lang="en-US" sz="3600" dirty="0" smtClean="0"/>
              <a:t>make it)</a:t>
            </a:r>
            <a:endParaRPr 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25862" t="15153" r="7877" b="22553"/>
          <a:stretch>
            <a:fillRect/>
          </a:stretch>
        </p:blipFill>
        <p:spPr bwMode="auto">
          <a:xfrm>
            <a:off x="685799" y="1524000"/>
            <a:ext cx="764059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OBI to enhance an existing database </a:t>
            </a:r>
            <a:br>
              <a:rPr lang="en-US" dirty="0" smtClean="0"/>
            </a:br>
            <a:r>
              <a:rPr lang="en-US" dirty="0" smtClean="0"/>
              <a:t>(Immune Epitope Database = IEDB)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/>
              <a:t>This presentation demonstrates: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How to replace a controlled vocabulary with OBI classes</a:t>
            </a:r>
          </a:p>
          <a:p>
            <a:r>
              <a:rPr lang="en-US" dirty="0" smtClean="0"/>
              <a:t>How this can be used to</a:t>
            </a:r>
            <a:endParaRPr lang="en-US" sz="3600" dirty="0" smtClean="0"/>
          </a:p>
          <a:p>
            <a:pPr lvl="1"/>
            <a:r>
              <a:rPr lang="en-US" dirty="0" smtClean="0"/>
              <a:t>Increase consistency in data </a:t>
            </a:r>
            <a:r>
              <a:rPr lang="en-US" dirty="0" err="1" smtClean="0"/>
              <a:t>curation</a:t>
            </a:r>
            <a:endParaRPr lang="en-US" dirty="0" smtClean="0"/>
          </a:p>
          <a:p>
            <a:pPr lvl="1"/>
            <a:r>
              <a:rPr lang="en-US" dirty="0" smtClean="0"/>
              <a:t>Avoid duplicates</a:t>
            </a:r>
          </a:p>
          <a:p>
            <a:pPr lvl="1"/>
            <a:r>
              <a:rPr lang="en-US" dirty="0" smtClean="0"/>
              <a:t>Improve documentation to external users</a:t>
            </a:r>
          </a:p>
          <a:p>
            <a:pPr lvl="1"/>
            <a:r>
              <a:rPr lang="en-US" dirty="0" smtClean="0"/>
              <a:t>Enhance search capabilities</a:t>
            </a:r>
          </a:p>
          <a:p>
            <a:pPr lvl="1"/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48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911600"/>
            <a:ext cx="40386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43" name="Picture 19"/>
          <p:cNvPicPr>
            <a:picLocks noChangeAspect="1" noChangeArrowheads="1"/>
          </p:cNvPicPr>
          <p:nvPr/>
        </p:nvPicPr>
        <p:blipFill>
          <a:blip r:embed="rId4" cstate="print"/>
          <a:srcRect b="35950"/>
          <a:stretch>
            <a:fillRect/>
          </a:stretch>
        </p:blipFill>
        <p:spPr bwMode="auto">
          <a:xfrm>
            <a:off x="5240338" y="1779588"/>
            <a:ext cx="3522662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8244" name="Picture 20"/>
          <p:cNvPicPr>
            <a:picLocks noChangeAspect="1" noChangeArrowheads="1"/>
          </p:cNvPicPr>
          <p:nvPr/>
        </p:nvPicPr>
        <p:blipFill>
          <a:blip r:embed="rId5" cstate="print"/>
          <a:srcRect r="6422" b="52000"/>
          <a:stretch>
            <a:fillRect/>
          </a:stretch>
        </p:blipFill>
        <p:spPr bwMode="auto">
          <a:xfrm>
            <a:off x="5105400" y="2770188"/>
            <a:ext cx="2590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8245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2617788"/>
            <a:ext cx="1497013" cy="11160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8241" name="AutoShape 17"/>
          <p:cNvSpPr>
            <a:spLocks noChangeArrowheads="1"/>
          </p:cNvSpPr>
          <p:nvPr/>
        </p:nvSpPr>
        <p:spPr bwMode="auto">
          <a:xfrm>
            <a:off x="6858000" y="3227388"/>
            <a:ext cx="381000" cy="533400"/>
          </a:xfrm>
          <a:prstGeom prst="downArrow">
            <a:avLst>
              <a:gd name="adj1" fmla="val 50000"/>
              <a:gd name="adj2" fmla="val 3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28600" y="1931988"/>
            <a:ext cx="4495800" cy="2971800"/>
            <a:chOff x="144" y="1728"/>
            <a:chExt cx="2832" cy="1872"/>
          </a:xfrm>
        </p:grpSpPr>
        <p:sp>
          <p:nvSpPr>
            <p:cNvPr id="13321" name="Rectangle 4"/>
            <p:cNvSpPr>
              <a:spLocks noChangeArrowheads="1"/>
            </p:cNvSpPr>
            <p:nvPr/>
          </p:nvSpPr>
          <p:spPr bwMode="auto">
            <a:xfrm>
              <a:off x="2304" y="2352"/>
              <a:ext cx="240" cy="14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pic>
          <p:nvPicPr>
            <p:cNvPr id="13322" name="Picture 5" descr="PubMed"/>
            <p:cNvPicPr>
              <a:picLocks noChangeAspect="1" noChangeArrowheads="1"/>
            </p:cNvPicPr>
            <p:nvPr/>
          </p:nvPicPr>
          <p:blipFill>
            <a:blip r:embed="rId7" cstate="print"/>
            <a:srcRect r="38597"/>
            <a:stretch>
              <a:fillRect/>
            </a:stretch>
          </p:blipFill>
          <p:spPr bwMode="auto">
            <a:xfrm>
              <a:off x="144" y="2088"/>
              <a:ext cx="168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3" name="AutoShape 6"/>
            <p:cNvSpPr>
              <a:spLocks noChangeArrowheads="1"/>
            </p:cNvSpPr>
            <p:nvPr/>
          </p:nvSpPr>
          <p:spPr bwMode="auto">
            <a:xfrm>
              <a:off x="288" y="2928"/>
              <a:ext cx="2544" cy="672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/>
                <a:t>IEDB</a:t>
              </a:r>
              <a:br>
                <a:rPr lang="en-US" sz="2000" b="1"/>
              </a:br>
              <a:r>
                <a:rPr lang="en-US" sz="2000" b="1"/>
                <a:t>www.iedb.org</a:t>
              </a:r>
            </a:p>
          </p:txBody>
        </p:sp>
        <p:sp>
          <p:nvSpPr>
            <p:cNvPr id="13324" name="Rectangle 7"/>
            <p:cNvSpPr>
              <a:spLocks noChangeArrowheads="1"/>
            </p:cNvSpPr>
            <p:nvPr/>
          </p:nvSpPr>
          <p:spPr bwMode="auto">
            <a:xfrm>
              <a:off x="1392" y="2064"/>
              <a:ext cx="48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5" name="AutoShape 8"/>
            <p:cNvSpPr>
              <a:spLocks noChangeArrowheads="1"/>
            </p:cNvSpPr>
            <p:nvPr/>
          </p:nvSpPr>
          <p:spPr bwMode="auto">
            <a:xfrm>
              <a:off x="768" y="2564"/>
              <a:ext cx="240" cy="33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Rectangle 9"/>
            <p:cNvSpPr>
              <a:spLocks noChangeArrowheads="1"/>
            </p:cNvSpPr>
            <p:nvPr/>
          </p:nvSpPr>
          <p:spPr bwMode="auto">
            <a:xfrm>
              <a:off x="2016" y="2352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Rectangle 10"/>
            <p:cNvSpPr>
              <a:spLocks noChangeArrowheads="1"/>
            </p:cNvSpPr>
            <p:nvPr/>
          </p:nvSpPr>
          <p:spPr bwMode="auto">
            <a:xfrm>
              <a:off x="2064" y="2256"/>
              <a:ext cx="240" cy="14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Rectangle 11"/>
            <p:cNvSpPr>
              <a:spLocks noChangeArrowheads="1"/>
            </p:cNvSpPr>
            <p:nvPr/>
          </p:nvSpPr>
          <p:spPr bwMode="auto">
            <a:xfrm>
              <a:off x="2256" y="2304"/>
              <a:ext cx="240" cy="144"/>
            </a:xfrm>
            <a:prstGeom prst="rect">
              <a:avLst/>
            </a:prstGeom>
            <a:solidFill>
              <a:srgbClr val="66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3329" name="Rectangle 12"/>
            <p:cNvSpPr>
              <a:spLocks noChangeArrowheads="1"/>
            </p:cNvSpPr>
            <p:nvPr/>
          </p:nvSpPr>
          <p:spPr bwMode="auto">
            <a:xfrm>
              <a:off x="2304" y="2208"/>
              <a:ext cx="240" cy="14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3330" name="Text Box 13"/>
            <p:cNvSpPr txBox="1">
              <a:spLocks noChangeArrowheads="1"/>
            </p:cNvSpPr>
            <p:nvPr/>
          </p:nvSpPr>
          <p:spPr bwMode="auto">
            <a:xfrm>
              <a:off x="240" y="1872"/>
              <a:ext cx="12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Literature curation</a:t>
              </a:r>
            </a:p>
          </p:txBody>
        </p:sp>
        <p:sp>
          <p:nvSpPr>
            <p:cNvPr id="13331" name="AutoShape 14"/>
            <p:cNvSpPr>
              <a:spLocks noChangeArrowheads="1"/>
            </p:cNvSpPr>
            <p:nvPr/>
          </p:nvSpPr>
          <p:spPr bwMode="auto">
            <a:xfrm>
              <a:off x="2098" y="2564"/>
              <a:ext cx="240" cy="33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Text Box 15"/>
            <p:cNvSpPr txBox="1">
              <a:spLocks noChangeArrowheads="1"/>
            </p:cNvSpPr>
            <p:nvPr/>
          </p:nvSpPr>
          <p:spPr bwMode="auto">
            <a:xfrm>
              <a:off x="1536" y="1728"/>
              <a:ext cx="144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Epitope discovery </a:t>
              </a:r>
              <a:br>
                <a:rPr lang="en-US"/>
              </a:br>
              <a:r>
                <a:rPr lang="en-US"/>
                <a:t>contract submission </a:t>
              </a:r>
            </a:p>
          </p:txBody>
        </p:sp>
        <p:sp>
          <p:nvSpPr>
            <p:cNvPr id="13333" name="Rectangle 26"/>
            <p:cNvSpPr>
              <a:spLocks noChangeArrowheads="1"/>
            </p:cNvSpPr>
            <p:nvPr/>
          </p:nvSpPr>
          <p:spPr bwMode="auto">
            <a:xfrm>
              <a:off x="1056" y="2379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Rectangle 25"/>
            <p:cNvSpPr>
              <a:spLocks noChangeArrowheads="1"/>
            </p:cNvSpPr>
            <p:nvPr/>
          </p:nvSpPr>
          <p:spPr bwMode="auto">
            <a:xfrm>
              <a:off x="227" y="1728"/>
              <a:ext cx="124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5" name="Rectangle 27"/>
            <p:cNvSpPr>
              <a:spLocks noChangeArrowheads="1"/>
            </p:cNvSpPr>
            <p:nvPr/>
          </p:nvSpPr>
          <p:spPr bwMode="auto">
            <a:xfrm>
              <a:off x="1536" y="1728"/>
              <a:ext cx="1344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20" name="Rectangle 3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ea typeface="ＭＳ Ｐゴシック" charset="-128"/>
              </a:rPr>
              <a:t>The IEDB catalogs immune epitope related experiments through m</a:t>
            </a:r>
            <a:r>
              <a:rPr lang="en-US" sz="3600" dirty="0" smtClean="0"/>
              <a:t>anual </a:t>
            </a:r>
            <a:r>
              <a:rPr lang="en-US" sz="3600" dirty="0" err="1" smtClean="0"/>
              <a:t>curation</a:t>
            </a:r>
            <a:r>
              <a:rPr lang="en-US" sz="3600" dirty="0" smtClean="0"/>
              <a:t> of free text information into structured format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525780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497,452 experiments</a:t>
            </a:r>
          </a:p>
          <a:p>
            <a:r>
              <a:rPr lang="en-US" sz="2400" dirty="0" smtClean="0"/>
              <a:t>   12,886 references</a:t>
            </a:r>
          </a:p>
          <a:p>
            <a:r>
              <a:rPr lang="en-US" sz="2400" dirty="0" smtClean="0">
                <a:sym typeface="Wingdings" pitchFamily="2" charset="2"/>
              </a:rPr>
              <a:t> On track to curate all in scope articles by end of 2011</a:t>
            </a: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41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OBI – </a:t>
            </a:r>
            <a:r>
              <a:rPr lang="en-US" dirty="0" smtClean="0"/>
              <a:t>project organization and class structure</a:t>
            </a:r>
            <a:endParaRPr lang="en-US" dirty="0" smtClean="0"/>
          </a:p>
          <a:p>
            <a:r>
              <a:rPr lang="en-US" dirty="0" smtClean="0"/>
              <a:t>OBI applications</a:t>
            </a:r>
          </a:p>
          <a:p>
            <a:r>
              <a:rPr lang="en-US" dirty="0" smtClean="0"/>
              <a:t>Break </a:t>
            </a:r>
          </a:p>
          <a:p>
            <a:r>
              <a:rPr lang="en-US" dirty="0" smtClean="0"/>
              <a:t>Hands on session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0"/>
            <a:ext cx="3810000" cy="44196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28600" y="2998788"/>
            <a:ext cx="2362200" cy="2286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447800" y="4062413"/>
            <a:ext cx="1371600" cy="204787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04800" y="4687888"/>
            <a:ext cx="2362200" cy="265112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09600" y="5181600"/>
            <a:ext cx="1905000" cy="3048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flipH="1">
            <a:off x="762000" y="3981450"/>
            <a:ext cx="560388" cy="361950"/>
          </a:xfrm>
          <a:prstGeom prst="rightArrow">
            <a:avLst>
              <a:gd name="adj1" fmla="val 50000"/>
              <a:gd name="adj2" fmla="val 40240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flipH="1">
            <a:off x="762000" y="2609850"/>
            <a:ext cx="560388" cy="361950"/>
          </a:xfrm>
          <a:prstGeom prst="rightArrow">
            <a:avLst>
              <a:gd name="adj1" fmla="val 50000"/>
              <a:gd name="adj2" fmla="val 40240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rot="16200000" flipH="1">
            <a:off x="4016375" y="3913188"/>
            <a:ext cx="558800" cy="361950"/>
          </a:xfrm>
          <a:prstGeom prst="rightArrow">
            <a:avLst>
              <a:gd name="adj1" fmla="val 50000"/>
              <a:gd name="adj2" fmla="val 40126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AutoShape 4">
            <a:hlinkClick r:id="rId4"/>
          </p:cNvPr>
          <p:cNvSpPr>
            <a:spLocks noChangeArrowheads="1"/>
          </p:cNvSpPr>
          <p:nvPr/>
        </p:nvSpPr>
        <p:spPr bwMode="auto">
          <a:xfrm rot="16200000" flipH="1">
            <a:off x="4016375" y="3913188"/>
            <a:ext cx="558800" cy="361950"/>
          </a:xfrm>
          <a:prstGeom prst="rightArrow">
            <a:avLst>
              <a:gd name="adj1" fmla="val 50000"/>
              <a:gd name="adj2" fmla="val 40126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76400" y="1447800"/>
            <a:ext cx="3048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Original approach: controlled vocabularies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5029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existing external </a:t>
            </a:r>
            <a:r>
              <a:rPr lang="en-US" sz="2400" dirty="0" err="1" smtClean="0"/>
              <a:t>ontologies</a:t>
            </a:r>
            <a:r>
              <a:rPr lang="en-US" sz="2400" dirty="0" smtClean="0"/>
              <a:t> as source where possible </a:t>
            </a:r>
            <a:br>
              <a:rPr lang="en-US" sz="2400" dirty="0" smtClean="0"/>
            </a:br>
            <a:r>
              <a:rPr lang="en-US" sz="2400" dirty="0" smtClean="0"/>
              <a:t>(none available for epitope specific T cell assays) </a:t>
            </a:r>
          </a:p>
          <a:p>
            <a:r>
              <a:rPr lang="en-US" sz="2400" dirty="0" smtClean="0"/>
              <a:t>Maintain list of assays; if a publication uses an assay that is different, add to this list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140 T cell assays</a:t>
            </a:r>
          </a:p>
          <a:p>
            <a:r>
              <a:rPr lang="en-US" sz="2400" dirty="0" smtClean="0"/>
              <a:t>Challenges : </a:t>
            </a:r>
          </a:p>
          <a:p>
            <a:pPr lvl="1"/>
            <a:r>
              <a:rPr lang="en-US" sz="2000" dirty="0" smtClean="0"/>
              <a:t>Ensure curators pick the right assays</a:t>
            </a:r>
          </a:p>
          <a:p>
            <a:pPr lvl="1"/>
            <a:r>
              <a:rPr lang="en-US" sz="2000" dirty="0" smtClean="0"/>
              <a:t>Communicate to external users what each assay is</a:t>
            </a:r>
          </a:p>
          <a:p>
            <a:pPr lvl="1"/>
            <a:r>
              <a:rPr lang="en-US" sz="2000" dirty="0" smtClean="0"/>
              <a:t>Avoid  introducing duplicates (“MCP-1 IFA” = “CCL-2 </a:t>
            </a:r>
            <a:r>
              <a:rPr lang="en-US" sz="2000" dirty="0" err="1" smtClean="0"/>
              <a:t>histostain</a:t>
            </a:r>
            <a:r>
              <a:rPr lang="en-US" sz="2000" dirty="0" smtClean="0"/>
              <a:t>”)</a:t>
            </a:r>
          </a:p>
          <a:p>
            <a:r>
              <a:rPr lang="en-US" sz="2400" dirty="0" smtClean="0"/>
              <a:t>In addition we want to </a:t>
            </a:r>
          </a:p>
          <a:p>
            <a:pPr lvl="1"/>
            <a:r>
              <a:rPr lang="en-US" sz="2000" dirty="0" smtClean="0"/>
              <a:t>Search for groups of related assays</a:t>
            </a:r>
          </a:p>
          <a:p>
            <a:pPr lvl="1"/>
            <a:r>
              <a:rPr lang="en-US" sz="2000" dirty="0" smtClean="0"/>
              <a:t>Interoperability (lots of it)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 Create an OBI class for </a:t>
            </a:r>
            <a:r>
              <a:rPr lang="en-US" sz="2400" b="1" i="1" dirty="0" smtClean="0">
                <a:sym typeface="Wingdings" pitchFamily="2" charset="2"/>
              </a:rPr>
              <a:t>each entry </a:t>
            </a:r>
            <a:r>
              <a:rPr lang="en-US" sz="2400" dirty="0" smtClean="0">
                <a:sym typeface="Wingdings" pitchFamily="2" charset="2"/>
              </a:rPr>
              <a:t>in our list of assay types</a:t>
            </a:r>
            <a:endParaRPr lang="en-US" sz="2400" dirty="0" smtClean="0"/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OBI </a:t>
            </a:r>
            <a:br>
              <a:rPr lang="en-US" dirty="0" smtClean="0"/>
            </a:br>
            <a:r>
              <a:rPr lang="en-US" dirty="0" smtClean="0"/>
              <a:t>hierarchy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343" t="20833" r="67951" b="21875"/>
          <a:stretch>
            <a:fillRect/>
          </a:stretch>
        </p:blipFill>
        <p:spPr bwMode="auto">
          <a:xfrm>
            <a:off x="2819399" y="0"/>
            <a:ext cx="63246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2057400"/>
            <a:ext cx="434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Assay definition: </a:t>
            </a:r>
          </a:p>
          <a:p>
            <a:r>
              <a:rPr lang="en-US" dirty="0" smtClean="0"/>
              <a:t>A planned process with the objective to produce information about an </a:t>
            </a:r>
            <a:r>
              <a:rPr lang="en-US" dirty="0" err="1" smtClean="0"/>
              <a:t>evaluant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OWL (partial):</a:t>
            </a:r>
          </a:p>
          <a:p>
            <a:r>
              <a:rPr lang="en-US" dirty="0" err="1" smtClean="0"/>
              <a:t>has_specified_input</a:t>
            </a:r>
            <a:r>
              <a:rPr lang="en-US" dirty="0" smtClean="0"/>
              <a:t> some </a:t>
            </a:r>
          </a:p>
          <a:p>
            <a:r>
              <a:rPr lang="en-US" dirty="0" smtClean="0"/>
              <a:t>    (</a:t>
            </a:r>
            <a:r>
              <a:rPr lang="en-US" dirty="0" err="1" smtClean="0"/>
              <a:t>material_entity</a:t>
            </a:r>
            <a:endParaRPr lang="en-US" dirty="0" smtClean="0"/>
          </a:p>
          <a:p>
            <a:r>
              <a:rPr lang="en-US" dirty="0" smtClean="0"/>
              <a:t>     and (</a:t>
            </a:r>
            <a:r>
              <a:rPr lang="en-US" dirty="0" err="1" smtClean="0"/>
              <a:t>has_role</a:t>
            </a:r>
            <a:r>
              <a:rPr lang="en-US" dirty="0" smtClean="0"/>
              <a:t> some '</a:t>
            </a:r>
            <a:r>
              <a:rPr lang="en-US" dirty="0" err="1" smtClean="0"/>
              <a:t>evaluant</a:t>
            </a:r>
            <a:r>
              <a:rPr lang="en-US" dirty="0" smtClean="0"/>
              <a:t> role'))</a:t>
            </a:r>
          </a:p>
          <a:p>
            <a:endParaRPr lang="en-US" dirty="0" smtClean="0"/>
          </a:p>
          <a:p>
            <a:r>
              <a:rPr lang="en-US" dirty="0" err="1" smtClean="0"/>
              <a:t>has_specified_output</a:t>
            </a:r>
            <a:r>
              <a:rPr lang="en-US" dirty="0" smtClean="0"/>
              <a:t> some </a:t>
            </a:r>
          </a:p>
          <a:p>
            <a:r>
              <a:rPr lang="en-US" dirty="0" smtClean="0"/>
              <a:t>    ('information content entity'</a:t>
            </a:r>
          </a:p>
          <a:p>
            <a:r>
              <a:rPr lang="en-US" dirty="0" smtClean="0"/>
              <a:t>     and ('is about' some </a:t>
            </a:r>
          </a:p>
          <a:p>
            <a:r>
              <a:rPr lang="en-US" dirty="0" smtClean="0"/>
              <a:t>        (continuant</a:t>
            </a:r>
          </a:p>
          <a:p>
            <a:r>
              <a:rPr lang="en-US" dirty="0" smtClean="0"/>
              <a:t>         and (</a:t>
            </a:r>
            <a:r>
              <a:rPr lang="en-US" dirty="0" err="1" smtClean="0"/>
              <a:t>has_role</a:t>
            </a:r>
            <a:r>
              <a:rPr lang="en-US" dirty="0" smtClean="0"/>
              <a:t> some '</a:t>
            </a:r>
            <a:r>
              <a:rPr lang="en-US" dirty="0" err="1" smtClean="0"/>
              <a:t>evaluant</a:t>
            </a:r>
            <a:r>
              <a:rPr lang="en-US" dirty="0" smtClean="0"/>
              <a:t> role'))))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 epitope assay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Majority of assays could be defined with N&amp;S conditions after specifying two variables: </a:t>
            </a:r>
          </a:p>
          <a:p>
            <a:pPr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FF0000"/>
                </a:solidFill>
              </a:rPr>
              <a:t>&lt;parent assay type&gt; </a:t>
            </a:r>
            <a:r>
              <a:rPr lang="en-US" sz="2400" i="1" dirty="0" smtClean="0"/>
              <a:t> and </a:t>
            </a:r>
            <a:r>
              <a:rPr lang="en-US" sz="2400" i="1" dirty="0" err="1" smtClean="0"/>
              <a:t>has_specified_output</a:t>
            </a:r>
            <a:r>
              <a:rPr lang="en-US" sz="2400" i="1" dirty="0" smtClean="0"/>
              <a:t> some </a:t>
            </a:r>
            <a:br>
              <a:rPr lang="en-US" sz="2400" i="1" dirty="0" smtClean="0"/>
            </a:br>
            <a:r>
              <a:rPr lang="en-US" sz="2400" i="1" dirty="0" smtClean="0"/>
              <a:t>'measurement datum‘  and 'is about' some </a:t>
            </a:r>
            <a:br>
              <a:rPr lang="en-US" sz="2400" i="1" dirty="0" smtClean="0"/>
            </a:br>
            <a:r>
              <a:rPr lang="en-US" sz="2400" i="1" dirty="0" smtClean="0"/>
              <a:t>(</a:t>
            </a:r>
            <a:r>
              <a:rPr lang="en-US" sz="2400" i="1" dirty="0" smtClean="0">
                <a:solidFill>
                  <a:srgbClr val="FF0000"/>
                </a:solidFill>
              </a:rPr>
              <a:t>&lt;GO process Y&gt; </a:t>
            </a:r>
            <a:r>
              <a:rPr lang="en-US" sz="2400" i="1" dirty="0" smtClean="0"/>
              <a:t>and 'process is result of' some '</a:t>
            </a:r>
            <a:r>
              <a:rPr lang="en-US" sz="2400" i="1" dirty="0" err="1" smtClean="0"/>
              <a:t>MHC:epitope</a:t>
            </a:r>
            <a:r>
              <a:rPr lang="en-US" sz="2400" i="1" dirty="0" smtClean="0"/>
              <a:t> complex binding to TCR')</a:t>
            </a:r>
          </a:p>
          <a:p>
            <a:r>
              <a:rPr lang="en-US" sz="2400" dirty="0" smtClean="0"/>
              <a:t>For example: “IL-17 ELISPOT” in the IEDB is logically defined as</a:t>
            </a:r>
          </a:p>
          <a:p>
            <a:pPr>
              <a:buNone/>
            </a:pPr>
            <a:r>
              <a:rPr lang="en-US" sz="2400" dirty="0" smtClean="0"/>
              <a:t>=  </a:t>
            </a:r>
            <a:r>
              <a:rPr lang="en-US" sz="2400" i="1" dirty="0" smtClean="0">
                <a:solidFill>
                  <a:srgbClr val="FF0000"/>
                </a:solidFill>
              </a:rPr>
              <a:t>'ELISPOT assay‘  </a:t>
            </a:r>
            <a:r>
              <a:rPr lang="en-US" sz="2400" i="1" dirty="0" smtClean="0"/>
              <a:t>and </a:t>
            </a:r>
            <a:r>
              <a:rPr lang="en-US" sz="2400" i="1" dirty="0" err="1" smtClean="0"/>
              <a:t>has_specified_output</a:t>
            </a:r>
            <a:r>
              <a:rPr lang="en-US" sz="2400" i="1" dirty="0" smtClean="0"/>
              <a:t> some </a:t>
            </a:r>
            <a:br>
              <a:rPr lang="en-US" sz="2400" i="1" dirty="0" smtClean="0"/>
            </a:br>
            <a:r>
              <a:rPr lang="en-US" sz="2400" i="1" dirty="0" smtClean="0"/>
              <a:t>'measurement datum‘  and 'is about' some </a:t>
            </a:r>
            <a:br>
              <a:rPr lang="en-US" sz="2400" i="1" dirty="0" smtClean="0"/>
            </a:br>
            <a:r>
              <a:rPr lang="en-US" sz="2400" i="1" dirty="0" smtClean="0"/>
              <a:t>(</a:t>
            </a:r>
            <a:r>
              <a:rPr lang="en-US" sz="2400" i="1" dirty="0" smtClean="0">
                <a:solidFill>
                  <a:srgbClr val="FF0000"/>
                </a:solidFill>
              </a:rPr>
              <a:t>‘IL-17 production’ </a:t>
            </a:r>
            <a:r>
              <a:rPr lang="en-US" sz="2400" i="1" dirty="0" smtClean="0"/>
              <a:t>and process is result of' some '</a:t>
            </a:r>
            <a:r>
              <a:rPr lang="en-US" sz="2400" i="1" dirty="0" err="1" smtClean="0"/>
              <a:t>MHC:epitope</a:t>
            </a:r>
            <a:r>
              <a:rPr lang="en-US" sz="2400" i="1" dirty="0" smtClean="0"/>
              <a:t> complex binding to TCR')</a:t>
            </a:r>
          </a:p>
          <a:p>
            <a:r>
              <a:rPr lang="en-US" sz="2400" dirty="0" smtClean="0"/>
              <a:t>Required expanding </a:t>
            </a:r>
            <a:r>
              <a:rPr lang="en-US" sz="2400" i="1" dirty="0" smtClean="0"/>
              <a:t>parent assay types </a:t>
            </a:r>
            <a:r>
              <a:rPr lang="en-US" sz="2400" dirty="0" smtClean="0"/>
              <a:t>(OBI) and </a:t>
            </a:r>
            <a:r>
              <a:rPr lang="en-US" sz="2400" i="1" dirty="0" smtClean="0"/>
              <a:t>GO process</a:t>
            </a:r>
          </a:p>
          <a:p>
            <a:pPr>
              <a:buNone/>
            </a:pPr>
            <a:endParaRPr lang="en-US" sz="24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</a:t>
            </a:r>
            <a:r>
              <a:rPr lang="en-US" dirty="0" smtClean="0"/>
              <a:t>preparation 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hands-on </a:t>
            </a:r>
            <a:r>
              <a:rPr lang="en-US" dirty="0" smtClean="0"/>
              <a:t>session</a:t>
            </a:r>
            <a:endParaRPr lang="en-US" dirty="0" smtClean="0"/>
          </a:p>
          <a:p>
            <a:pPr lvl="1"/>
            <a:r>
              <a:rPr lang="en-US" dirty="0" smtClean="0"/>
              <a:t>Install Protégé 4.1</a:t>
            </a:r>
          </a:p>
          <a:p>
            <a:pPr lvl="1"/>
            <a:r>
              <a:rPr lang="en-US" dirty="0" smtClean="0"/>
              <a:t>Load OBI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Reasoner</a:t>
            </a:r>
            <a:endParaRPr lang="en-US" dirty="0" smtClean="0"/>
          </a:p>
          <a:p>
            <a:r>
              <a:rPr lang="en-US" dirty="0" smtClean="0"/>
              <a:t>Let us know if you have problems; we can help during the break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447800"/>
            <a:ext cx="8305800" cy="297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parent assay types to OBI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83163"/>
          </a:xfrm>
        </p:spPr>
        <p:txBody>
          <a:bodyPr>
            <a:normAutofit fontScale="92500"/>
          </a:bodyPr>
          <a:lstStyle/>
          <a:p>
            <a:r>
              <a:rPr lang="en-US" sz="2400" b="1" dirty="0" smtClean="0"/>
              <a:t>label: </a:t>
            </a:r>
            <a:r>
              <a:rPr lang="en-US" sz="2400" dirty="0" err="1" smtClean="0"/>
              <a:t>cytometric</a:t>
            </a:r>
            <a:r>
              <a:rPr lang="en-US" sz="2400" dirty="0" smtClean="0"/>
              <a:t> bead array assay</a:t>
            </a:r>
            <a:endParaRPr lang="en-US" sz="2400" b="1" dirty="0" smtClean="0"/>
          </a:p>
          <a:p>
            <a:r>
              <a:rPr lang="en-US" sz="2400" b="1" dirty="0" smtClean="0"/>
              <a:t>definition</a:t>
            </a:r>
            <a:r>
              <a:rPr lang="en-US" sz="2400" dirty="0" smtClean="0"/>
              <a:t>: An assay in which a series of beads coated with antibodies specific for different </a:t>
            </a:r>
            <a:r>
              <a:rPr lang="en-US" sz="2400" dirty="0" err="1" smtClean="0"/>
              <a:t>analytes</a:t>
            </a:r>
            <a:r>
              <a:rPr lang="en-US" sz="2400" dirty="0" smtClean="0"/>
              <a:t> and marked with discrete fluorescent labels are used to simultaneously capture and </a:t>
            </a:r>
            <a:r>
              <a:rPr lang="en-US" sz="2400" dirty="0" err="1" smtClean="0"/>
              <a:t>quantitate</a:t>
            </a:r>
            <a:r>
              <a:rPr lang="en-US" sz="2400" dirty="0" smtClean="0"/>
              <a:t> soluble </a:t>
            </a:r>
            <a:r>
              <a:rPr lang="en-US" sz="2400" dirty="0" err="1" smtClean="0"/>
              <a:t>analytes</a:t>
            </a:r>
            <a:r>
              <a:rPr lang="en-US" sz="2400" dirty="0" smtClean="0"/>
              <a:t> using flow </a:t>
            </a:r>
            <a:r>
              <a:rPr lang="en-US" sz="2400" dirty="0" err="1" smtClean="0"/>
              <a:t>cytometric</a:t>
            </a:r>
            <a:r>
              <a:rPr lang="en-US" sz="2400" dirty="0" smtClean="0"/>
              <a:t> analysis.</a:t>
            </a:r>
          </a:p>
          <a:p>
            <a:r>
              <a:rPr lang="en-US" sz="2400" b="1" dirty="0" smtClean="0"/>
              <a:t>alternative term: </a:t>
            </a:r>
            <a:r>
              <a:rPr lang="en-US" sz="2400" dirty="0" smtClean="0"/>
              <a:t>multiplexed bead assay, CBA assay</a:t>
            </a:r>
          </a:p>
          <a:p>
            <a:r>
              <a:rPr lang="en-US" sz="2400" b="1" dirty="0" smtClean="0"/>
              <a:t>example of usage</a:t>
            </a:r>
            <a:r>
              <a:rPr lang="en-US" sz="2400" dirty="0" smtClean="0"/>
              <a:t>: Using a </a:t>
            </a:r>
            <a:r>
              <a:rPr lang="en-US" sz="2400" dirty="0" err="1" smtClean="0"/>
              <a:t>Luminex</a:t>
            </a:r>
            <a:r>
              <a:rPr lang="en-US" sz="2400" dirty="0" smtClean="0"/>
              <a:t> machine to detect IFN-gamma and IL-10 in the supernatant of a cell culture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“Parent” assay definitions are discussed in OBI as a group and derived by consensus, to ensure exactness and ability to re-use. 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Child terms that follow design patterns are added without group discussion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external </a:t>
            </a:r>
            <a:r>
              <a:rPr lang="en-US" dirty="0" err="1" smtClean="0"/>
              <a:t>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Requests for new / modified terms are made through their respective trackers </a:t>
            </a:r>
            <a:br>
              <a:rPr lang="en-US" sz="2800" dirty="0" smtClean="0"/>
            </a:br>
            <a:r>
              <a:rPr lang="en-US" sz="2800" dirty="0" smtClean="0"/>
              <a:t>(sometimes additional prodding is needed)</a:t>
            </a:r>
          </a:p>
          <a:p>
            <a:r>
              <a:rPr lang="en-US" sz="2800" dirty="0" smtClean="0"/>
              <a:t>Often results in email discussions that clarify issues and result in improved definitions (but take time)</a:t>
            </a:r>
          </a:p>
          <a:p>
            <a:r>
              <a:rPr lang="en-US" sz="2800" dirty="0" smtClean="0"/>
              <a:t>Succeeded with GO, </a:t>
            </a:r>
            <a:r>
              <a:rPr lang="en-US" sz="2800" dirty="0" err="1" smtClean="0"/>
              <a:t>ChEBI</a:t>
            </a:r>
            <a:r>
              <a:rPr lang="en-US" sz="2800" dirty="0" smtClean="0"/>
              <a:t>, PRO, OGMS, IDO, PATO, UO, …</a:t>
            </a:r>
          </a:p>
          <a:p>
            <a:r>
              <a:rPr lang="en-US" sz="2800" dirty="0" smtClean="0"/>
              <a:t>Resulting terms are imported into OBI to reference them in logical definitions </a:t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i="1" dirty="0" smtClean="0"/>
              <a:t>Using MIREOT mechanism explained in hands on session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 Some terms have no ‘natural home ontology’, and are kept in OBI until they can be moved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Mapping IEDB assay types to OBI classes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" y="1219200"/>
            <a:ext cx="902017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590800" y="2819400"/>
            <a:ext cx="3886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Spreadsheet based QTT template </a:t>
            </a:r>
          </a:p>
          <a:p>
            <a:pPr algn="ctr"/>
            <a:r>
              <a:rPr lang="en-US" sz="2000" dirty="0" smtClean="0"/>
              <a:t>(explained in hands on session)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using OBI classes </a:t>
            </a:r>
            <a:br>
              <a:rPr lang="en-US" dirty="0" smtClean="0"/>
            </a:br>
            <a:r>
              <a:rPr lang="en-US" dirty="0" smtClean="0"/>
              <a:t>for IEDB assay types internally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Formal definitions of assay types serve as </a:t>
            </a:r>
            <a:r>
              <a:rPr lang="en-US" sz="2800" dirty="0" err="1" smtClean="0"/>
              <a:t>curation</a:t>
            </a:r>
            <a:r>
              <a:rPr lang="en-US" sz="2800" dirty="0" smtClean="0"/>
              <a:t> rules</a:t>
            </a:r>
          </a:p>
          <a:p>
            <a:r>
              <a:rPr lang="en-US" sz="2800" dirty="0" smtClean="0"/>
              <a:t>Issues arising in </a:t>
            </a:r>
            <a:r>
              <a:rPr lang="en-US" sz="2800" dirty="0" err="1" smtClean="0"/>
              <a:t>curation</a:t>
            </a:r>
            <a:r>
              <a:rPr lang="en-US" sz="2800" dirty="0" smtClean="0"/>
              <a:t> are reflected 1:1 by issues in writing definitions</a:t>
            </a:r>
          </a:p>
          <a:p>
            <a:r>
              <a:rPr lang="en-US" sz="2800" dirty="0" smtClean="0"/>
              <a:t>Linking to GO identified duplicate assay types (introduced in the IEDB controlled vocabulary as a result of changes in nomenclature over time)</a:t>
            </a:r>
          </a:p>
          <a:p>
            <a:pPr>
              <a:buFont typeface="Wingdings"/>
              <a:buChar char="à"/>
            </a:pPr>
            <a:r>
              <a:rPr lang="en-US" sz="2800" dirty="0" smtClean="0">
                <a:sym typeface="Wingdings" pitchFamily="2" charset="2"/>
              </a:rPr>
              <a:t>The same could have been achieved by carefully writing definitions for our controlled vocabulary terms, but ontologies can do more…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 t="11458" r="44948" b="34375"/>
          <a:stretch>
            <a:fillRect/>
          </a:stretch>
        </p:blipFill>
        <p:spPr bwMode="auto">
          <a:xfrm>
            <a:off x="0" y="1295400"/>
            <a:ext cx="922899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 cstate="print"/>
          <a:srcRect l="220" t="10417" r="44729" b="32292"/>
          <a:stretch>
            <a:fillRect/>
          </a:stretch>
        </p:blipFill>
        <p:spPr bwMode="auto">
          <a:xfrm>
            <a:off x="-1" y="1295400"/>
            <a:ext cx="911629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 introduces hierarchy</a:t>
            </a:r>
            <a:endParaRPr lang="en-US" dirty="0"/>
          </a:p>
        </p:txBody>
      </p: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5" cstate="print"/>
          <a:srcRect t="10417" r="44729" b="33333"/>
          <a:stretch>
            <a:fillRect/>
          </a:stretch>
        </p:blipFill>
        <p:spPr bwMode="auto">
          <a:xfrm>
            <a:off x="0" y="1295400"/>
            <a:ext cx="932215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34000" y="24384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 with  community specific</a:t>
            </a:r>
            <a:br>
              <a:rPr lang="en-US" sz="2400" dirty="0" smtClean="0"/>
            </a:br>
            <a:r>
              <a:rPr lang="en-US" sz="2400" dirty="0" smtClean="0"/>
              <a:t>“IEDB alternative label”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2438400"/>
          <a:ext cx="86106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635369"/>
                <a:gridCol w="52988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Assay type ID </a:t>
                      </a:r>
                      <a:br>
                        <a:rPr lang="en-US" sz="2000" dirty="0" smtClean="0"/>
                      </a:br>
                      <a:r>
                        <a:rPr lang="en-US" sz="2000" dirty="0" smtClean="0"/>
                        <a:t>[Primary Key]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Assay type name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Ontology ID</a:t>
                      </a:r>
                    </a:p>
                    <a:p>
                      <a:r>
                        <a:rPr lang="en-US" sz="2000" dirty="0" smtClean="0"/>
                        <a:t>[could be more than just OBI]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IFN-g ELISPOT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http://purl.obolibrary.org/obo/OBI_0001414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Survival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http://purl.obolibrary.org/obo/OBI_0001334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IL-10</a:t>
                      </a:r>
                      <a:r>
                        <a:rPr lang="en-US" sz="2000" baseline="0" dirty="0" smtClean="0"/>
                        <a:t> FACS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http://purl.obolibrary.org/obo/OBI_0000414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http://purl.obolibrary.org/obo/OBI_0002114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 of using OBI for external users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5240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Required (minimal) modification of the assay type table</a:t>
            </a:r>
            <a:endParaRPr lang="en-US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r="61704"/>
          <a:stretch>
            <a:fillRect/>
          </a:stretch>
        </p:blipFill>
        <p:spPr bwMode="auto">
          <a:xfrm>
            <a:off x="304800" y="2362200"/>
            <a:ext cx="3352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1000" y="55626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smtClean="0"/>
              <a:t>This allowed us to use OBI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4688" r="80263" b="25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0"/>
            <a:ext cx="5410200" cy="182880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Ontology driven search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5486400"/>
            <a:ext cx="5105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Search for groups of related assays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Search using synonyms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Use IEDB specific labels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IEDB data into triple store, enabling </a:t>
            </a:r>
            <a:r>
              <a:rPr lang="en-US" dirty="0" err="1" smtClean="0"/>
              <a:t>Sparql</a:t>
            </a:r>
            <a:r>
              <a:rPr lang="en-US" dirty="0" smtClean="0"/>
              <a:t> queries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 seamless interoperability</a:t>
            </a:r>
            <a:endParaRPr lang="en-US" dirty="0" smtClean="0"/>
          </a:p>
          <a:p>
            <a:r>
              <a:rPr lang="en-US" dirty="0" smtClean="0"/>
              <a:t>Integration into rule based validation system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/>
              <a:t>This presentation demonstrated: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How to replace a controlled vocabulary with OBI classes</a:t>
            </a:r>
          </a:p>
          <a:p>
            <a:r>
              <a:rPr lang="en-US" dirty="0" smtClean="0"/>
              <a:t>How this can be used to</a:t>
            </a:r>
            <a:endParaRPr lang="en-US" sz="3600" dirty="0" smtClean="0"/>
          </a:p>
          <a:p>
            <a:pPr lvl="1"/>
            <a:r>
              <a:rPr lang="en-US" dirty="0" smtClean="0"/>
              <a:t>Increase consistency in data </a:t>
            </a:r>
            <a:r>
              <a:rPr lang="en-US" dirty="0" err="1" smtClean="0"/>
              <a:t>curation</a:t>
            </a:r>
            <a:endParaRPr lang="en-US" dirty="0" smtClean="0"/>
          </a:p>
          <a:p>
            <a:pPr lvl="1"/>
            <a:r>
              <a:rPr lang="en-US" dirty="0" smtClean="0"/>
              <a:t>Avoid duplicates</a:t>
            </a:r>
          </a:p>
          <a:p>
            <a:pPr lvl="1"/>
            <a:r>
              <a:rPr lang="en-US" dirty="0" smtClean="0"/>
              <a:t>Improve documentation to external users</a:t>
            </a:r>
          </a:p>
          <a:p>
            <a:pPr lvl="1"/>
            <a:r>
              <a:rPr lang="en-US" dirty="0" smtClean="0"/>
              <a:t>Enhance search capabilities</a:t>
            </a:r>
          </a:p>
          <a:p>
            <a:pPr lvl="1"/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OBI –high level overview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OBI – a user driven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19 communities that recognized they were trying to solve the same / related problems</a:t>
            </a:r>
          </a:p>
          <a:p>
            <a:r>
              <a:rPr lang="en-US" dirty="0" smtClean="0"/>
              <a:t>Members typically have one or more applications that drive OBI development</a:t>
            </a:r>
          </a:p>
          <a:p>
            <a:r>
              <a:rPr lang="en-US" dirty="0" smtClean="0"/>
              <a:t>6 year effort, 1-2 phone calls per week, 1-2 meetings per year</a:t>
            </a:r>
          </a:p>
          <a:p>
            <a:r>
              <a:rPr lang="en-US" dirty="0" smtClean="0"/>
              <a:t>first stable release (Philly / 1.0) in Oct. 2009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 Open project with constant addition of new communities, please consider joining!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OBI Timeline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76200" y="1981200"/>
            <a:ext cx="899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" y="2057400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latin typeface="Arial" charset="0"/>
              </a:rPr>
              <a:t>      </a:t>
            </a:r>
            <a:r>
              <a:rPr lang="en-US" sz="2000" i="1" dirty="0" smtClean="0">
                <a:latin typeface="Arial" charset="0"/>
              </a:rPr>
              <a:t>2004 		2005		</a:t>
            </a:r>
            <a:r>
              <a:rPr lang="en-US" sz="2000" i="1" dirty="0">
                <a:latin typeface="Arial" charset="0"/>
              </a:rPr>
              <a:t>	2006	</a:t>
            </a:r>
            <a:r>
              <a:rPr lang="en-US" sz="2000" i="1" dirty="0" smtClean="0">
                <a:latin typeface="Arial" charset="0"/>
              </a:rPr>
              <a:t> 	         2007</a:t>
            </a:r>
            <a:endParaRPr lang="en-US" sz="1400" b="1" i="1" dirty="0">
              <a:latin typeface="Arial" charset="0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4800600" y="2590800"/>
            <a:ext cx="9636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MGED 8</a:t>
            </a:r>
          </a:p>
          <a:p>
            <a:pPr algn="ctr"/>
            <a:r>
              <a:rPr lang="en-US" sz="1600">
                <a:latin typeface="Arial" charset="0"/>
              </a:rPr>
              <a:t>Bergen</a:t>
            </a:r>
          </a:p>
          <a:p>
            <a:pPr algn="ctr"/>
            <a:r>
              <a:rPr lang="en-US" sz="1600">
                <a:latin typeface="Arial" charset="0"/>
              </a:rPr>
              <a:t>Sept.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3581400" y="2663825"/>
            <a:ext cx="1087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MAGE</a:t>
            </a:r>
          </a:p>
          <a:p>
            <a:pPr algn="ctr"/>
            <a:r>
              <a:rPr lang="en-US" sz="1600">
                <a:latin typeface="Arial" charset="0"/>
              </a:rPr>
              <a:t>Jamboree</a:t>
            </a:r>
          </a:p>
          <a:p>
            <a:pPr algn="ctr"/>
            <a:r>
              <a:rPr lang="en-US" sz="1600">
                <a:latin typeface="Arial" charset="0"/>
              </a:rPr>
              <a:t>Stanford</a:t>
            </a:r>
          </a:p>
          <a:p>
            <a:pPr algn="ctr"/>
            <a:r>
              <a:rPr lang="en-US" sz="1600">
                <a:latin typeface="Arial" charset="0"/>
              </a:rPr>
              <a:t>March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905000" y="2667000"/>
            <a:ext cx="1285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SOFG</a:t>
            </a:r>
          </a:p>
          <a:p>
            <a:pPr algn="ctr"/>
            <a:r>
              <a:rPr lang="en-US" sz="1600">
                <a:latin typeface="Arial" charset="0"/>
              </a:rPr>
              <a:t>Philadelphia</a:t>
            </a:r>
          </a:p>
          <a:p>
            <a:pPr algn="ctr"/>
            <a:r>
              <a:rPr lang="en-US" sz="1600">
                <a:latin typeface="Arial" charset="0"/>
              </a:rPr>
              <a:t>Oct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84138" y="3733800"/>
            <a:ext cx="24304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Transcriptomics (MGED)</a:t>
            </a:r>
          </a:p>
          <a:p>
            <a:pPr algn="ctr"/>
            <a:r>
              <a:rPr lang="en-US" sz="1600">
                <a:latin typeface="Arial" charset="0"/>
              </a:rPr>
              <a:t>Proteomics (PSI)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066800" y="4724400"/>
            <a:ext cx="2462213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Toxicogenomics</a:t>
            </a:r>
          </a:p>
          <a:p>
            <a:pPr algn="ctr"/>
            <a:r>
              <a:rPr lang="en-US" sz="1600">
                <a:latin typeface="Arial" charset="0"/>
              </a:rPr>
              <a:t>Environmental Genomics</a:t>
            </a:r>
          </a:p>
          <a:p>
            <a:pPr algn="ctr"/>
            <a:r>
              <a:rPr lang="en-US" sz="1600">
                <a:latin typeface="Arial" charset="0"/>
              </a:rPr>
              <a:t>Nutrigenomics</a:t>
            </a:r>
          </a:p>
          <a:p>
            <a:pPr algn="ctr"/>
            <a:r>
              <a:rPr lang="en-US" sz="1600">
                <a:latin typeface="Arial" charset="0"/>
              </a:rPr>
              <a:t>(MGED RSBI)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4038600" y="3746500"/>
            <a:ext cx="701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PSI</a:t>
            </a:r>
          </a:p>
          <a:p>
            <a:pPr algn="ctr"/>
            <a:r>
              <a:rPr lang="en-US" sz="1600">
                <a:latin typeface="Arial" charset="0"/>
              </a:rPr>
              <a:t>Siena</a:t>
            </a:r>
          </a:p>
          <a:p>
            <a:pPr algn="ctr"/>
            <a:r>
              <a:rPr lang="en-US" sz="1600">
                <a:latin typeface="Arial" charset="0"/>
              </a:rPr>
              <a:t>April</a:t>
            </a: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0" y="2514600"/>
            <a:ext cx="1087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MAGE</a:t>
            </a:r>
          </a:p>
          <a:p>
            <a:pPr algn="ctr"/>
            <a:r>
              <a:rPr lang="en-US" sz="1600">
                <a:latin typeface="Arial" charset="0"/>
              </a:rPr>
              <a:t>Jamboree</a:t>
            </a:r>
          </a:p>
          <a:p>
            <a:pPr algn="ctr"/>
            <a:r>
              <a:rPr lang="en-US" sz="1600">
                <a:latin typeface="Arial" charset="0"/>
              </a:rPr>
              <a:t>Hinxton</a:t>
            </a:r>
          </a:p>
          <a:p>
            <a:pPr algn="ctr"/>
            <a:r>
              <a:rPr lang="en-US" sz="1600">
                <a:latin typeface="Arial" charset="0"/>
              </a:rPr>
              <a:t>Dec</a:t>
            </a: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82550" y="1576388"/>
            <a:ext cx="1365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Arial" charset="0"/>
              </a:rPr>
              <a:t>MO/ MAGE</a:t>
            </a: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4286250" y="1524000"/>
            <a:ext cx="819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Arial" charset="0"/>
              </a:rPr>
              <a:t>FuGO</a:t>
            </a:r>
          </a:p>
          <a:p>
            <a:pPr algn="ctr"/>
            <a:endParaRPr lang="en-US" sz="1800" b="1">
              <a:solidFill>
                <a:srgbClr val="FF0000"/>
              </a:solidFill>
              <a:latin typeface="Arial" charset="0"/>
            </a:endParaRPr>
          </a:p>
          <a:p>
            <a:pPr algn="ctr"/>
            <a:r>
              <a:rPr lang="en-US" sz="1800" b="1">
                <a:solidFill>
                  <a:srgbClr val="0000FF"/>
                </a:solidFill>
                <a:latin typeface="Arial" charset="0"/>
              </a:rPr>
              <a:t>FuGE</a:t>
            </a:r>
            <a:endParaRPr lang="en-US" sz="1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9144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33528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7848600" y="2511425"/>
            <a:ext cx="12954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rgbClr val="008000"/>
                </a:solidFill>
                <a:latin typeface="Arial" charset="0"/>
              </a:rPr>
              <a:t>OBI Workshop San Diego Jan.</a:t>
            </a:r>
          </a:p>
        </p:txBody>
      </p: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6172200" y="4876800"/>
            <a:ext cx="1828800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Cellular Assays Immport        IEDB Neuroinformatics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651500" y="2514600"/>
            <a:ext cx="2044700" cy="2209800"/>
            <a:chOff x="3560" y="1584"/>
            <a:chExt cx="1288" cy="1392"/>
          </a:xfrm>
        </p:grpSpPr>
        <p:sp>
          <p:nvSpPr>
            <p:cNvPr id="31760" name="Rectangle 16"/>
            <p:cNvSpPr>
              <a:spLocks noChangeArrowheads="1"/>
            </p:cNvSpPr>
            <p:nvPr/>
          </p:nvSpPr>
          <p:spPr bwMode="auto">
            <a:xfrm>
              <a:off x="3648" y="1584"/>
              <a:ext cx="810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latin typeface="Arial" charset="0"/>
                </a:rPr>
                <a:t>1st </a:t>
              </a:r>
              <a:r>
                <a:rPr lang="en-US" sz="1600" dirty="0" err="1">
                  <a:latin typeface="Arial" charset="0"/>
                </a:rPr>
                <a:t>FuGO</a:t>
              </a:r>
              <a:endParaRPr lang="en-US" sz="1600" dirty="0">
                <a:latin typeface="Arial" charset="0"/>
              </a:endParaRPr>
            </a:p>
            <a:p>
              <a:pPr algn="ctr"/>
              <a:r>
                <a:rPr lang="en-US" sz="1600" dirty="0">
                  <a:latin typeface="Arial" charset="0"/>
                </a:rPr>
                <a:t>Workshop</a:t>
              </a:r>
            </a:p>
            <a:p>
              <a:pPr algn="ctr"/>
              <a:r>
                <a:rPr lang="en-US" sz="1600" dirty="0">
                  <a:latin typeface="Arial" charset="0"/>
                </a:rPr>
                <a:t>Philadelphia</a:t>
              </a:r>
            </a:p>
            <a:p>
              <a:pPr algn="ctr"/>
              <a:r>
                <a:rPr lang="en-US" sz="1600" dirty="0">
                  <a:latin typeface="Arial" charset="0"/>
                </a:rPr>
                <a:t>Feb.</a:t>
              </a:r>
            </a:p>
          </p:txBody>
        </p:sp>
        <p:sp>
          <p:nvSpPr>
            <p:cNvPr id="31765" name="Rectangle 21"/>
            <p:cNvSpPr>
              <a:spLocks noChangeArrowheads="1"/>
            </p:cNvSpPr>
            <p:nvPr/>
          </p:nvSpPr>
          <p:spPr bwMode="auto">
            <a:xfrm>
              <a:off x="3560" y="2296"/>
              <a:ext cx="1288" cy="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latin typeface="Arial" charset="0"/>
                </a:rPr>
                <a:t>Cancer Genomics</a:t>
              </a:r>
            </a:p>
            <a:p>
              <a:pPr algn="ctr"/>
              <a:r>
                <a:rPr lang="en-US" sz="1600">
                  <a:latin typeface="Arial" charset="0"/>
                </a:rPr>
                <a:t>Polypmorphisms</a:t>
              </a:r>
            </a:p>
            <a:p>
              <a:pPr algn="ctr"/>
              <a:r>
                <a:rPr lang="en-US" sz="1600">
                  <a:latin typeface="Arial" charset="0"/>
                </a:rPr>
                <a:t>Genome Sequences</a:t>
              </a:r>
            </a:p>
            <a:p>
              <a:pPr algn="ctr"/>
              <a:r>
                <a:rPr lang="en-US" sz="1600">
                  <a:latin typeface="Arial" charset="0"/>
                </a:rPr>
                <a:t>Crop Sciences</a:t>
              </a:r>
            </a:p>
          </p:txBody>
        </p:sp>
      </p:grp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4414838" y="4895850"/>
            <a:ext cx="16049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Metabolomics</a:t>
            </a:r>
          </a:p>
          <a:p>
            <a:pPr algn="ctr"/>
            <a:r>
              <a:rPr lang="en-US" sz="1600">
                <a:latin typeface="Arial" charset="0"/>
              </a:rPr>
              <a:t>Flow Cytometry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934200" y="1524000"/>
            <a:ext cx="1133475" cy="1928813"/>
            <a:chOff x="4128" y="993"/>
            <a:chExt cx="714" cy="1215"/>
          </a:xfrm>
        </p:grpSpPr>
        <p:sp>
          <p:nvSpPr>
            <p:cNvPr id="31768" name="Rectangle 24"/>
            <p:cNvSpPr>
              <a:spLocks noChangeArrowheads="1"/>
            </p:cNvSpPr>
            <p:nvPr/>
          </p:nvSpPr>
          <p:spPr bwMode="auto">
            <a:xfrm>
              <a:off x="4128" y="1534"/>
              <a:ext cx="714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latin typeface="Arial" charset="0"/>
                </a:rPr>
                <a:t>2nd </a:t>
              </a:r>
              <a:r>
                <a:rPr lang="en-US" sz="1600" dirty="0" err="1">
                  <a:latin typeface="Arial" charset="0"/>
                </a:rPr>
                <a:t>FuGO</a:t>
              </a:r>
              <a:endParaRPr lang="en-US" sz="1600" dirty="0">
                <a:latin typeface="Arial" charset="0"/>
              </a:endParaRPr>
            </a:p>
            <a:p>
              <a:pPr algn="ctr"/>
              <a:r>
                <a:rPr lang="en-US" sz="1600" dirty="0">
                  <a:latin typeface="Arial" charset="0"/>
                </a:rPr>
                <a:t>Workshop</a:t>
              </a:r>
            </a:p>
            <a:p>
              <a:pPr algn="ctr"/>
              <a:r>
                <a:rPr lang="en-US" sz="1600" dirty="0" err="1">
                  <a:latin typeface="Arial" charset="0"/>
                </a:rPr>
                <a:t>Hinxton</a:t>
              </a:r>
              <a:endParaRPr lang="en-US" sz="1600" dirty="0">
                <a:latin typeface="Arial" charset="0"/>
              </a:endParaRPr>
            </a:p>
            <a:p>
              <a:pPr algn="ctr"/>
              <a:r>
                <a:rPr lang="en-US" sz="1600" dirty="0">
                  <a:latin typeface="ArialMT" charset="0"/>
                </a:rPr>
                <a:t>July</a:t>
              </a:r>
            </a:p>
          </p:txBody>
        </p:sp>
        <p:sp>
          <p:nvSpPr>
            <p:cNvPr id="31769" name="Rectangle 25"/>
            <p:cNvSpPr>
              <a:spLocks noChangeArrowheads="1"/>
            </p:cNvSpPr>
            <p:nvPr/>
          </p:nvSpPr>
          <p:spPr bwMode="auto">
            <a:xfrm>
              <a:off x="4295" y="993"/>
              <a:ext cx="3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OBI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869889" y="6330073"/>
            <a:ext cx="363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From Jan, 2007 OBI workshop in LIAI</a:t>
            </a:r>
            <a:endParaRPr lang="en-US" i="1" dirty="0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60198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8460911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OBI Timeline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76200" y="1981200"/>
            <a:ext cx="899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" y="2057400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latin typeface="Arial" charset="0"/>
              </a:rPr>
              <a:t>      </a:t>
            </a:r>
            <a:r>
              <a:rPr lang="en-US" sz="2000" i="1" dirty="0" smtClean="0">
                <a:latin typeface="Arial" charset="0"/>
              </a:rPr>
              <a:t>2007	     2008	      2009 	    2010		       2011</a:t>
            </a:r>
            <a:endParaRPr lang="en-US" sz="1400" b="1" i="1" dirty="0">
              <a:latin typeface="Arial" charset="0"/>
            </a:endParaRPr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9144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2754715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4668838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8326753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6385931" y="1890713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79958" y="3145743"/>
            <a:ext cx="156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DENRIE -&gt; IAO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4668838" y="3863891"/>
            <a:ext cx="98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MIREOT</a:t>
            </a:r>
            <a:endParaRPr lang="en-US" i="1" dirty="0"/>
          </a:p>
        </p:txBody>
      </p:sp>
      <p:grpSp>
        <p:nvGrpSpPr>
          <p:cNvPr id="2" name="Group 21"/>
          <p:cNvGrpSpPr/>
          <p:nvPr/>
        </p:nvGrpSpPr>
        <p:grpSpPr>
          <a:xfrm>
            <a:off x="3147189" y="1535668"/>
            <a:ext cx="6033598" cy="387220"/>
            <a:chOff x="3147189" y="1535668"/>
            <a:chExt cx="6033598" cy="387220"/>
          </a:xfrm>
        </p:grpSpPr>
        <p:sp>
          <p:nvSpPr>
            <p:cNvPr id="31" name="TextBox 30"/>
            <p:cNvSpPr txBox="1"/>
            <p:nvPr/>
          </p:nvSpPr>
          <p:spPr>
            <a:xfrm>
              <a:off x="7543800" y="1535668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San Diego 2011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44279" y="1553556"/>
              <a:ext cx="1746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Vancouver  2010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7189" y="1553556"/>
              <a:ext cx="1938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Philly 2009 release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754909" y="4179559"/>
            <a:ext cx="158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J Biomed Sem.</a:t>
            </a:r>
            <a:endParaRPr lang="en-US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152400" y="2478807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Workshops: Bethesda     Vancouver    EBI                        EBI    Philly     Vancouver          </a:t>
            </a:r>
            <a:r>
              <a:rPr lang="en-US" dirty="0" smtClean="0">
                <a:solidFill>
                  <a:srgbClr val="008000"/>
                </a:solidFill>
              </a:rPr>
              <a:t>San Diego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425506" y="3541907"/>
            <a:ext cx="148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OBO Foundry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6546921" y="5420213"/>
            <a:ext cx="804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Eagle-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845819" y="5143214"/>
            <a:ext cx="10613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Robot</a:t>
            </a:r>
          </a:p>
          <a:p>
            <a:pPr algn="ctr"/>
            <a:r>
              <a:rPr lang="en-US" dirty="0" smtClean="0"/>
              <a:t>Scientists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93352" y="5143214"/>
            <a:ext cx="99257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Vaccines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25568" y="4695729"/>
            <a:ext cx="2245138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Bio-imaging,</a:t>
            </a:r>
          </a:p>
          <a:p>
            <a:r>
              <a:rPr lang="en-US" dirty="0" smtClean="0"/>
              <a:t>Clinical Investigations,</a:t>
            </a:r>
          </a:p>
          <a:p>
            <a:r>
              <a:rPr lang="en-US" dirty="0" smtClean="0"/>
              <a:t>Electrophysiology,</a:t>
            </a:r>
          </a:p>
          <a:p>
            <a:r>
              <a:rPr lang="en-US" dirty="0" smtClean="0"/>
              <a:t>Structural Biology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6" grpId="0"/>
      <p:bldP spid="42" grpId="0"/>
      <p:bldP spid="43" grpId="0" animBg="1"/>
      <p:bldP spid="44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High level class hierarchy (partial)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563" y="1185862"/>
            <a:ext cx="8809037" cy="544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merged </a:t>
            </a:r>
            <a:r>
              <a:rPr lang="en-US" sz="2000" dirty="0" err="1" smtClean="0"/>
              <a:t>bfo:object</a:t>
            </a:r>
            <a:r>
              <a:rPr lang="en-US" sz="2000" dirty="0" smtClean="0"/>
              <a:t>, object part, object aggregate </a:t>
            </a:r>
            <a:br>
              <a:rPr lang="en-US" sz="2000" dirty="0" smtClean="0"/>
            </a:br>
            <a:r>
              <a:rPr lang="en-US" sz="2000" dirty="0" smtClean="0"/>
              <a:t>(what is a cell inside my body?) </a:t>
            </a:r>
          </a:p>
          <a:p>
            <a:r>
              <a:rPr lang="en-US" sz="2000" dirty="0" smtClean="0"/>
              <a:t>import ‘natural biomaterials’ (MIREOT mechanism), </a:t>
            </a:r>
            <a:br>
              <a:rPr lang="en-US" sz="2000" dirty="0" smtClean="0"/>
            </a:br>
            <a:r>
              <a:rPr lang="en-US" sz="2000" dirty="0" smtClean="0"/>
              <a:t>e.g. o</a:t>
            </a:r>
            <a:r>
              <a:rPr lang="en-US" sz="1800" dirty="0" smtClean="0"/>
              <a:t>rganism (NCBI taxonomy), anatomical entity (FMA), molecular entity (ChEBI)</a:t>
            </a:r>
          </a:p>
          <a:p>
            <a:pPr>
              <a:buNone/>
            </a:pPr>
            <a:r>
              <a:rPr lang="en-US" sz="2000" dirty="0" smtClean="0"/>
              <a:t>OBI’s primary scope</a:t>
            </a:r>
          </a:p>
          <a:p>
            <a:r>
              <a:rPr lang="en-US" sz="2000" dirty="0" smtClean="0"/>
              <a:t>‘processed material entities’</a:t>
            </a:r>
          </a:p>
          <a:p>
            <a:pPr lvl="1"/>
            <a:r>
              <a:rPr lang="en-US" sz="1800" dirty="0" smtClean="0"/>
              <a:t>output of a planned material transformation process</a:t>
            </a:r>
          </a:p>
          <a:p>
            <a:pPr lvl="1"/>
            <a:r>
              <a:rPr lang="en-US" sz="1800" dirty="0" smtClean="0"/>
              <a:t>would not exist without intelligent life around</a:t>
            </a:r>
          </a:p>
          <a:p>
            <a:pPr lvl="1"/>
            <a:r>
              <a:rPr lang="en-US" sz="1800" dirty="0" smtClean="0"/>
              <a:t>some ‘natural biomaterials’ can also be created (e.g. molecules) </a:t>
            </a:r>
            <a:br>
              <a:rPr lang="en-US" sz="1800" dirty="0" smtClean="0"/>
            </a:br>
            <a:r>
              <a:rPr lang="en-US" sz="1800" dirty="0" smtClean="0">
                <a:sym typeface="Wingdings" pitchFamily="2" charset="2"/>
              </a:rPr>
              <a:t> no asserted disjoint</a:t>
            </a:r>
          </a:p>
          <a:p>
            <a:r>
              <a:rPr lang="en-US" sz="2000" dirty="0" smtClean="0">
                <a:sym typeface="Wingdings" pitchFamily="2" charset="2"/>
              </a:rPr>
              <a:t>specimen, study subject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material entities about which information is gathered during an investigation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may or may not be processed materials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1097</Words>
  <Application>Microsoft Office PowerPoint</Application>
  <PresentationFormat>On-screen Show (4:3)</PresentationFormat>
  <Paragraphs>273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OBI tutorial</vt:lpstr>
      <vt:lpstr>Tutorial Overview</vt:lpstr>
      <vt:lpstr>Software preparation (optional)</vt:lpstr>
      <vt:lpstr>OBI –high level overview</vt:lpstr>
      <vt:lpstr>OBI – a user driven project</vt:lpstr>
      <vt:lpstr>OBI Timeline</vt:lpstr>
      <vt:lpstr>OBI Timeline</vt:lpstr>
      <vt:lpstr>High level class hierarchy (partial)</vt:lpstr>
      <vt:lpstr>material entity</vt:lpstr>
      <vt:lpstr>planned process</vt:lpstr>
      <vt:lpstr>Slide 11</vt:lpstr>
      <vt:lpstr>information content entity</vt:lpstr>
      <vt:lpstr>More classes</vt:lpstr>
      <vt:lpstr>Summary</vt:lpstr>
      <vt:lpstr>Overview of application presentations</vt:lpstr>
      <vt:lpstr>ISA – tools infrastructure  (Philippe Rocca-Serra, could not make it)</vt:lpstr>
      <vt:lpstr>Using OBI to enhance an existing database  (Immune Epitope Database = IEDB)</vt:lpstr>
      <vt:lpstr>This presentation demonstrates:</vt:lpstr>
      <vt:lpstr>The IEDB catalogs immune epitope related experiments through manual curation of free text information into structured format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Original approach: controlled vocabularies</vt:lpstr>
      <vt:lpstr>OBI  hierarchy</vt:lpstr>
      <vt:lpstr>T cell epitope assay design pattern</vt:lpstr>
      <vt:lpstr>Adding parent assay types to OBI</vt:lpstr>
      <vt:lpstr>Modifying external ontologies</vt:lpstr>
      <vt:lpstr>Mapping IEDB assay types to OBI classes</vt:lpstr>
      <vt:lpstr>Benefits of using OBI classes  for IEDB assay types internally</vt:lpstr>
      <vt:lpstr>Reasoning introduces hierarchy</vt:lpstr>
      <vt:lpstr>Benefits of using OBI for external users</vt:lpstr>
      <vt:lpstr>Ontology driven search interface</vt:lpstr>
      <vt:lpstr>Future work</vt:lpstr>
      <vt:lpstr>This presentation demonstrated: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Bjoern Peters</dc:creator>
  <cp:lastModifiedBy>Bjoern Peters</cp:lastModifiedBy>
  <cp:revision>133</cp:revision>
  <dcterms:created xsi:type="dcterms:W3CDTF">2006-08-16T00:00:00Z</dcterms:created>
  <dcterms:modified xsi:type="dcterms:W3CDTF">2011-07-27T16:14:05Z</dcterms:modified>
</cp:coreProperties>
</file>